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96" r:id="rId4"/>
  </p:sldMasterIdLst>
  <p:notesMasterIdLst>
    <p:notesMasterId r:id="rId8"/>
  </p:notesMasterIdLst>
  <p:handoutMasterIdLst>
    <p:handoutMasterId r:id="rId9"/>
  </p:handoutMasterIdLst>
  <p:sldIdLst>
    <p:sldId id="268" r:id="rId5"/>
    <p:sldId id="3458" r:id="rId6"/>
    <p:sldId id="3459" r:id="rId7"/>
  </p:sldIdLst>
  <p:sldSz cx="12192000" cy="6858000"/>
  <p:notesSz cx="6858000" cy="9144000"/>
  <p:embeddedFontLst>
    <p:embeddedFont>
      <p:font typeface="Webb Ellis Cup" panose="02020503040202090204" pitchFamily="18" charset="0"/>
      <p:regular r:id="rId10"/>
      <p:bold r:id="rId11"/>
      <p:italic r:id="rId12"/>
      <p:boldItalic r:id="rId13"/>
    </p:embeddedFont>
    <p:embeddedFont>
      <p:font typeface="Webb Ellis Cup Heavy" panose="02020503040202090204" pitchFamily="18" charset="0"/>
      <p:bold r:id="rId14"/>
      <p:italic r:id="rId15"/>
      <p:boldItalic r:id="rId16"/>
    </p:embeddedFont>
    <p:embeddedFont>
      <p:font typeface="Webb Ellis Cup Light" panose="02020503040202090204" pitchFamily="18" charset="0"/>
      <p:regular r:id="rId17"/>
      <p:italic r:id="rId18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. Éanna" initials="DÉ" lastIdx="1" clrIdx="0">
    <p:extLst>
      <p:ext uri="{19B8F6BF-5375-455C-9EA6-DF929625EA0E}">
        <p15:presenceInfo xmlns:p15="http://schemas.microsoft.com/office/powerpoint/2012/main" userId="S::Eanna.Falvey@worldrugby.org::06c0960c-7550-4594-949a-5377edae96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66BE4F"/>
    <a:srgbClr val="01419A"/>
    <a:srgbClr val="00698D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A51074-69A1-4DB9-98B6-C7D84DDC494E}" v="265" dt="2020-05-18T23:36:36.9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249" autoAdjust="0"/>
  </p:normalViewPr>
  <p:slideViewPr>
    <p:cSldViewPr snapToGrid="0" showGuides="1">
      <p:cViewPr varScale="1">
        <p:scale>
          <a:sx n="68" d="100"/>
          <a:sy n="68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customXml" Target="../customXml/item2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0862CEA-657C-4F02-912B-450449B9D5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1B9EB9-1FDF-4FE4-9147-AB97428936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D56ED-752C-4714-AC7F-F332019C7239}" type="datetimeFigureOut">
              <a:rPr lang="en-GB" smtClean="0">
                <a:latin typeface="Arial" panose="020B0604020202020204" pitchFamily="34" charset="0"/>
              </a:rPr>
              <a:t>27/05/2020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0756E3-4F6A-4673-8627-46D5EA2448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F58E13-54AA-4FE3-AF60-7CA6CDC20E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6C5E1-450A-4BEE-A29C-DCFCB17BD1C2}" type="slidenum">
              <a:rPr lang="en-GB" smtClean="0">
                <a:latin typeface="Arial" panose="020B0604020202020204" pitchFamily="34" charset="0"/>
              </a:rPr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636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CF6186B-5A96-4D5B-A81F-0A46D45AC6E6}" type="datetimeFigureOut">
              <a:rPr lang="en-GB" smtClean="0"/>
              <a:pPr/>
              <a:t>27/05/2020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69F4D3CD-0786-4F88-B553-1DC4C4159DF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270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flip="none" rotWithShape="1">
          <a:gsLst>
            <a:gs pos="30000">
              <a:schemeClr val="accent2"/>
            </a:gs>
            <a:gs pos="4000">
              <a:schemeClr val="tx1"/>
            </a:gs>
            <a:gs pos="56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9536" y="3860898"/>
            <a:ext cx="8316664" cy="1152278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38D59CB5-1500-49B3-8824-EABC3106C0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9456" y="1844675"/>
            <a:ext cx="9757469" cy="1800349"/>
          </a:xfrm>
        </p:spPr>
        <p:txBody>
          <a:bodyPr>
            <a:normAutofit/>
          </a:bodyPr>
          <a:lstStyle>
            <a:lvl1pPr algn="ctr"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0AEBA52-841E-46F8-840E-44F98D5D4E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56925" y="5094384"/>
            <a:ext cx="719138" cy="126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7208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Header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9936" y="1844675"/>
            <a:ext cx="4716264" cy="4032249"/>
          </a:xfrm>
        </p:spPr>
        <p:txBody>
          <a:bodyPr anchor="t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474" y="1844671"/>
            <a:ext cx="4805437" cy="403225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AB52-47D9-416E-BC16-1E4BBB75041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981588-35AB-49AB-B69D-58C736FBF6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7682" y="691116"/>
            <a:ext cx="11178382" cy="93765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2252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Header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AB52-47D9-416E-BC16-1E4BBB750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89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Header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035583" y="669851"/>
            <a:ext cx="1200615" cy="5207074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475" y="669847"/>
            <a:ext cx="8443506" cy="52070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AB52-47D9-416E-BC16-1E4BBB750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519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Header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9425" y="1844675"/>
            <a:ext cx="9769475" cy="2489200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4532313"/>
            <a:ext cx="9769475" cy="134461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AB52-47D9-416E-BC16-1E4BBB75041C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5060D86-F8B5-4903-B695-43EC6F0577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56925" y="5094384"/>
            <a:ext cx="719138" cy="126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1825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Pictu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8394" y="1844675"/>
            <a:ext cx="4047805" cy="3816349"/>
          </a:xfrm>
        </p:spPr>
        <p:txBody>
          <a:bodyPr anchor="t">
            <a:normAutofit/>
          </a:bodyPr>
          <a:lstStyle>
            <a:lvl1pPr>
              <a:defRPr sz="48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8395" y="512763"/>
            <a:ext cx="4047803" cy="1116013"/>
          </a:xfr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5060D86-F8B5-4903-B695-43EC6F0577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56925" y="5094384"/>
            <a:ext cx="719138" cy="126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385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Header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AB52-47D9-416E-BC16-1E4BBB750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55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AB52-47D9-416E-BC16-1E4BBB75041C}" type="slidenum">
              <a:rPr lang="en-GB" smtClean="0"/>
              <a:t>‹#›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EC19389-7705-4141-844D-E593945C0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5937" y="318977"/>
            <a:ext cx="11178382" cy="18181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lang="en-GB" sz="1000" b="1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val="374957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icture Slide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916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Header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424" y="1844675"/>
            <a:ext cx="4820363" cy="403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2876" y="1844675"/>
            <a:ext cx="4761716" cy="403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AB52-47D9-416E-BC16-1E4BBB750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75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Header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936" y="1844675"/>
            <a:ext cx="4787975" cy="660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4" y="2505075"/>
            <a:ext cx="4805437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19935" y="1844675"/>
            <a:ext cx="4716265" cy="660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19935" y="2505075"/>
            <a:ext cx="4716265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AB52-47D9-416E-BC16-1E4BBB7504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E2C6D48-0219-4AE4-8647-C97FC225DA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7682" y="691116"/>
            <a:ext cx="11178382" cy="93765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464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5061" y="1844675"/>
            <a:ext cx="4731139" cy="403224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3318" y="1844675"/>
            <a:ext cx="4820594" cy="403224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AB52-47D9-416E-BC16-1E4BBB75041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2A480F1-A2DC-403E-96DB-FE42E722AF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7682" y="691116"/>
            <a:ext cx="11178382" cy="93765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079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world.rugby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bg2"/>
            </a:gs>
            <a:gs pos="84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5937" y="318977"/>
            <a:ext cx="11178382" cy="18181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lang="en-GB" sz="1000" b="1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7682" y="691116"/>
            <a:ext cx="11178382" cy="93765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844675"/>
            <a:ext cx="9756775" cy="4032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5937" y="6345237"/>
            <a:ext cx="719138" cy="193786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8979AB52-47D9-416E-BC16-1E4BBB75041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2" name="Picture 11">
            <a:hlinkClick r:id="rId14"/>
            <a:extLst>
              <a:ext uri="{FF2B5EF4-FFF2-40B4-BE49-F238E27FC236}">
                <a16:creationId xmlns:a16="http://schemas.microsoft.com/office/drawing/2014/main" id="{7883FFE7-D3D9-457E-95A2-7E9DCA1AE8C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0956925" y="5094384"/>
            <a:ext cx="719138" cy="126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8621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9" r:id="rId2"/>
    <p:sldLayoutId id="2147483708" r:id="rId3"/>
    <p:sldLayoutId id="2147483698" r:id="rId4"/>
    <p:sldLayoutId id="2147483702" r:id="rId5"/>
    <p:sldLayoutId id="2147483703" r:id="rId6"/>
    <p:sldLayoutId id="2147483700" r:id="rId7"/>
    <p:sldLayoutId id="2147483701" r:id="rId8"/>
    <p:sldLayoutId id="2147483704" r:id="rId9"/>
    <p:sldLayoutId id="2147483705" r:id="rId10"/>
    <p:sldLayoutId id="2147483706" r:id="rId11"/>
    <p:sldLayoutId id="2147483707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Webb Ellis Cup Heavy" panose="0202050304020209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orient="horz" pos="3997" userDrawn="1">
          <p15:clr>
            <a:srgbClr val="5ACBF0"/>
          </p15:clr>
        </p15:guide>
        <p15:guide id="9" orient="horz" pos="323" userDrawn="1">
          <p15:clr>
            <a:srgbClr val="5ACBF0"/>
          </p15:clr>
        </p15:guide>
        <p15:guide id="10" orient="horz" pos="436" userDrawn="1">
          <p15:clr>
            <a:srgbClr val="F26B43"/>
          </p15:clr>
        </p15:guide>
        <p15:guide id="11" orient="horz" pos="1026" userDrawn="1">
          <p15:clr>
            <a:srgbClr val="F26B43"/>
          </p15:clr>
        </p15:guide>
        <p15:guide id="13" pos="314" userDrawn="1">
          <p15:clr>
            <a:srgbClr val="5ACBF0"/>
          </p15:clr>
        </p15:guide>
        <p15:guide id="19" pos="7356" userDrawn="1">
          <p15:clr>
            <a:srgbClr val="5ACBF0"/>
          </p15:clr>
        </p15:guide>
        <p15:guide id="28" orient="horz" pos="370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0E4534A-394F-4081-8449-32FAA2374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1844675"/>
            <a:ext cx="9757469" cy="2892217"/>
          </a:xfrm>
        </p:spPr>
        <p:txBody>
          <a:bodyPr>
            <a:normAutofit/>
          </a:bodyPr>
          <a:lstStyle/>
          <a:p>
            <a:r>
              <a:rPr lang="en-GB" dirty="0"/>
              <a:t>COVID-19 </a:t>
            </a:r>
            <a:br>
              <a:rPr lang="en-GB" dirty="0"/>
            </a:br>
            <a:r>
              <a:rPr lang="en-GB" dirty="0"/>
              <a:t>TEMPORARY OPTIONAL </a:t>
            </a:r>
            <a:br>
              <a:rPr lang="en-GB" dirty="0"/>
            </a:br>
            <a:r>
              <a:rPr lang="en-GB" dirty="0"/>
              <a:t>LAW TRIALS</a:t>
            </a:r>
            <a:br>
              <a:rPr lang="en-GB" dirty="0"/>
            </a:br>
            <a:br>
              <a:rPr lang="en-GB" dirty="0"/>
            </a:br>
            <a:r>
              <a:rPr lang="en-GB" sz="1800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114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16880E4-CF1D-4A1C-92FE-09604301D3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773164"/>
              </p:ext>
            </p:extLst>
          </p:nvPr>
        </p:nvGraphicFramePr>
        <p:xfrm>
          <a:off x="277231" y="10665"/>
          <a:ext cx="10305825" cy="6847335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98019">
                  <a:extLst>
                    <a:ext uri="{9D8B030D-6E8A-4147-A177-3AD203B41FA5}">
                      <a16:colId xmlns:a16="http://schemas.microsoft.com/office/drawing/2014/main" val="1245017321"/>
                    </a:ext>
                  </a:extLst>
                </a:gridCol>
                <a:gridCol w="3255219">
                  <a:extLst>
                    <a:ext uri="{9D8B030D-6E8A-4147-A177-3AD203B41FA5}">
                      <a16:colId xmlns:a16="http://schemas.microsoft.com/office/drawing/2014/main" val="1987399003"/>
                    </a:ext>
                  </a:extLst>
                </a:gridCol>
                <a:gridCol w="2317034">
                  <a:extLst>
                    <a:ext uri="{9D8B030D-6E8A-4147-A177-3AD203B41FA5}">
                      <a16:colId xmlns:a16="http://schemas.microsoft.com/office/drawing/2014/main" val="2600880361"/>
                    </a:ext>
                  </a:extLst>
                </a:gridCol>
                <a:gridCol w="3256261">
                  <a:extLst>
                    <a:ext uri="{9D8B030D-6E8A-4147-A177-3AD203B41FA5}">
                      <a16:colId xmlns:a16="http://schemas.microsoft.com/office/drawing/2014/main" val="2642098131"/>
                    </a:ext>
                  </a:extLst>
                </a:gridCol>
                <a:gridCol w="1079292">
                  <a:extLst>
                    <a:ext uri="{9D8B030D-6E8A-4147-A177-3AD203B41FA5}">
                      <a16:colId xmlns:a16="http://schemas.microsoft.com/office/drawing/2014/main" val="1129176269"/>
                    </a:ext>
                  </a:extLst>
                </a:gridCol>
              </a:tblGrid>
              <a:tr h="508987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#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LAW TRIAL 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SANCTION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RATIONALE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LAW REFERENCE 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092675"/>
                  </a:ext>
                </a:extLst>
              </a:tr>
              <a:tr h="366286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SCRUM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E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590033"/>
                  </a:ext>
                </a:extLst>
              </a:tr>
              <a:tr h="74255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Remove reset scrum when no infringement occurs (e.g. collapse)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Sanction: Free kick to team who put the ball into the original scrum</a:t>
                      </a:r>
                      <a:endParaRPr lang="en-IE" sz="140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Average 3.5 reset scrums per match – 30 per cent transmission risk reduction</a:t>
                      </a:r>
                      <a:endParaRPr lang="en-IE" sz="140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i="1" kern="120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19.1 and 19.34</a:t>
                      </a:r>
                      <a:endParaRPr lang="en-IE" sz="140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369865"/>
                  </a:ext>
                </a:extLst>
              </a:tr>
              <a:tr h="495771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Hookers must use a ‘brake foot’ to aid scrum stability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Sanction: Free kick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Increase stability on engagement to reduce scrum resets</a:t>
                      </a:r>
                      <a:endParaRPr lang="en-IE" sz="140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i="1" kern="120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19.7b</a:t>
                      </a:r>
                      <a:endParaRPr lang="en-IE" sz="140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960161"/>
                  </a:ext>
                </a:extLst>
              </a:tr>
              <a:tr h="745532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 scrum option for a penalty or free kick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1.3 scrum penalties per match – two minutes reduction of close-proximity playing time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i="1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19.1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064712"/>
                  </a:ext>
                </a:extLst>
              </a:tr>
              <a:tr h="495771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Goal line drop out when an attacker is held up in-goal or knocks on in-goal</a:t>
                      </a:r>
                      <a:endParaRPr lang="en-IE" sz="140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E" sz="140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 scrum fives per match - two minutes reduction of close-proximity playing time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i="1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21.17 and 21.18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7206396"/>
                  </a:ext>
                </a:extLst>
              </a:tr>
              <a:tr h="36099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TACKLE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i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i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10660"/>
                  </a:ext>
                </a:extLst>
              </a:tr>
              <a:tr h="725248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Reinforce High Tackle Sanction Framework 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Introduction of Orange Card for Red Card high tackle offence 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Offending player removed and TMO/ Citing/ Hawkeye review incident. If deemed a Red Card offence, the player does not return, if Yellow Card or Penalty only, the player returns after 15 mins</a:t>
                      </a:r>
                      <a:endParaRPr kumimoji="0" lang="en-I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8BE46"/>
                        </a:solidFill>
                        <a:effectLst/>
                        <a:uLnTx/>
                        <a:uFillTx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Change behaviour from higher-transmission risk upright tackles to lower-transmission risk lower tackles 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i="1" kern="120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9.31 (new)</a:t>
                      </a:r>
                      <a:endParaRPr lang="en-IE" sz="140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2713981"/>
                  </a:ext>
                </a:extLst>
              </a:tr>
              <a:tr h="1519961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Remove choke tackle and reward for defensive team</a:t>
                      </a:r>
                      <a:endParaRPr lang="en-IE" sz="140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E" sz="140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Choke tackle called as a tackle and teams must then present the ball and play</a:t>
                      </a:r>
                      <a:endParaRPr lang="en-IE" sz="140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 choke tackles per match of which 70 per cent become unplayable and 25 upright tackles per match.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Removal will ensure fewer players are involved in higher transmission risk activities.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i="1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16.15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816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25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16880E4-CF1D-4A1C-92FE-09604301D3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618942"/>
              </p:ext>
            </p:extLst>
          </p:nvPr>
        </p:nvGraphicFramePr>
        <p:xfrm>
          <a:off x="262241" y="276274"/>
          <a:ext cx="10473255" cy="5708439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04485">
                  <a:extLst>
                    <a:ext uri="{9D8B030D-6E8A-4147-A177-3AD203B41FA5}">
                      <a16:colId xmlns:a16="http://schemas.microsoft.com/office/drawing/2014/main" val="1245017321"/>
                    </a:ext>
                  </a:extLst>
                </a:gridCol>
                <a:gridCol w="2900934">
                  <a:extLst>
                    <a:ext uri="{9D8B030D-6E8A-4147-A177-3AD203B41FA5}">
                      <a16:colId xmlns:a16="http://schemas.microsoft.com/office/drawing/2014/main" val="1987399003"/>
                    </a:ext>
                  </a:extLst>
                </a:gridCol>
                <a:gridCol w="2443396">
                  <a:extLst>
                    <a:ext uri="{9D8B030D-6E8A-4147-A177-3AD203B41FA5}">
                      <a16:colId xmlns:a16="http://schemas.microsoft.com/office/drawing/2014/main" val="2600880361"/>
                    </a:ext>
                  </a:extLst>
                </a:gridCol>
                <a:gridCol w="3627620">
                  <a:extLst>
                    <a:ext uri="{9D8B030D-6E8A-4147-A177-3AD203B41FA5}">
                      <a16:colId xmlns:a16="http://schemas.microsoft.com/office/drawing/2014/main" val="2642098131"/>
                    </a:ext>
                  </a:extLst>
                </a:gridCol>
                <a:gridCol w="1096820">
                  <a:extLst>
                    <a:ext uri="{9D8B030D-6E8A-4147-A177-3AD203B41FA5}">
                      <a16:colId xmlns:a16="http://schemas.microsoft.com/office/drawing/2014/main" val="1129176269"/>
                    </a:ext>
                  </a:extLst>
                </a:gridCol>
              </a:tblGrid>
              <a:tr h="653116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#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LAW TRIAL 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SANCTION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RATIONALE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LAW REFERENCE 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092675"/>
                  </a:ext>
                </a:extLst>
              </a:tr>
              <a:tr h="293817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RUCK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i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i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627231"/>
                  </a:ext>
                </a:extLst>
              </a:tr>
              <a:tr h="119175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Ruck “use it” duration time from 5 to 3 seconds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Sanction: Free kick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 “use it” calls per match. Reduction of time permitted will reduce close-proximity contact time at the tackle/ruck by up to 25 per cent </a:t>
                      </a:r>
                      <a:endParaRPr lang="en-IE" sz="140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E" sz="140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15.17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3587311"/>
                  </a:ext>
                </a:extLst>
              </a:tr>
              <a:tr h="89243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 scrum for failure to “Use it” at scrum, ruck, or maul</a:t>
                      </a:r>
                      <a:endParaRPr lang="en-IE" sz="140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Sanction: Free kick to non-offending team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While rare, players will be encouraged to use the ball quicker, reducing close-proximity at base of the scrum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i="1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19.1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93772"/>
                  </a:ext>
                </a:extLst>
              </a:tr>
              <a:tr h="293817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MAUL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i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i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284613"/>
                  </a:ext>
                </a:extLst>
              </a:tr>
              <a:tr h="119175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 one can join a maul if not in at the start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Sanction: Free kick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8.2 lineout mauls per match and 60 per cent of lineout mauls have all eight forwards involved. Capping the number who can join, caps the proximity risk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i="1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16.1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9820252"/>
                  </a:ext>
                </a:extLst>
              </a:tr>
              <a:tr h="119175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Only one forward movement at Maul</a:t>
                      </a:r>
                      <a:endParaRPr lang="en-IE" sz="140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E" sz="140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Sanction: Free kick</a:t>
                      </a:r>
                      <a:endParaRPr lang="en-IE" sz="140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E" sz="140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9.3 mauls per match with an average of 12 seconds per movement. Reducing permitted forward movements to one, potentially halves total close-proximity time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IE" sz="1400" i="1" kern="1200" dirty="0">
                          <a:solidFill>
                            <a:srgbClr val="FFFFFF"/>
                          </a:solidFill>
                          <a:effectLst/>
                          <a:latin typeface="Webb Ellis Cup Light" panose="0202050304020209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16.15</a:t>
                      </a:r>
                      <a:endParaRPr lang="en-IE" sz="1400" dirty="0">
                        <a:effectLst/>
                        <a:latin typeface="Webb Ellis Cup Light" panose="0202050304020209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11" marR="19811" marT="3048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923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0333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orld Rugby 2020 Theme">
      <a:dk1>
        <a:srgbClr val="00419B"/>
      </a:dk1>
      <a:lt1>
        <a:srgbClr val="58BE46"/>
      </a:lt1>
      <a:dk2>
        <a:srgbClr val="19194B"/>
      </a:dk2>
      <a:lt2>
        <a:srgbClr val="FFFFFF"/>
      </a:lt2>
      <a:accent1>
        <a:srgbClr val="58BE46"/>
      </a:accent1>
      <a:accent2>
        <a:srgbClr val="00419B"/>
      </a:accent2>
      <a:accent3>
        <a:srgbClr val="00917B"/>
      </a:accent3>
      <a:accent4>
        <a:srgbClr val="006B8F"/>
      </a:accent4>
      <a:accent5>
        <a:srgbClr val="004D91"/>
      </a:accent5>
      <a:accent6>
        <a:srgbClr val="A0D690"/>
      </a:accent6>
      <a:hlink>
        <a:srgbClr val="58BE46"/>
      </a:hlink>
      <a:folHlink>
        <a:srgbClr val="C0E3B4"/>
      </a:folHlink>
    </a:clrScheme>
    <a:fontScheme name="World Rugby 2020">
      <a:majorFont>
        <a:latin typeface="Colosseum Bold"/>
        <a:ea typeface=""/>
        <a:cs typeface=""/>
      </a:majorFont>
      <a:minorFont>
        <a:latin typeface="Webb Ellis Cup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16F0164F-76C1-4A13-88D6-35DC8262A9CB}" vid="{2F469FBC-D672-4E95-846B-456F0240D7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8D3BF6A74C2A4B942FEAF8B956422F" ma:contentTypeVersion="11" ma:contentTypeDescription="Create a new document." ma:contentTypeScope="" ma:versionID="63ee0c76aa0e5d1eed1b092572c9563c">
  <xsd:schema xmlns:xsd="http://www.w3.org/2001/XMLSchema" xmlns:xs="http://www.w3.org/2001/XMLSchema" xmlns:p="http://schemas.microsoft.com/office/2006/metadata/properties" xmlns:ns3="ae9f0711-cbf9-45a1-90ea-0f75637c7a03" xmlns:ns4="ea60de89-7c85-4a1a-a3da-dfe2c9bd312c" targetNamespace="http://schemas.microsoft.com/office/2006/metadata/properties" ma:root="true" ma:fieldsID="afc4920c961b946486984538a043cd2a" ns3:_="" ns4:_="">
    <xsd:import namespace="ae9f0711-cbf9-45a1-90ea-0f75637c7a03"/>
    <xsd:import namespace="ea60de89-7c85-4a1a-a3da-dfe2c9bd312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f0711-cbf9-45a1-90ea-0f75637c7a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0de89-7c85-4a1a-a3da-dfe2c9bd312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2D0C9E-13ED-42FD-B642-D818D3024D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E10799-5F36-4E05-8C9F-E4E6EC3A20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9f0711-cbf9-45a1-90ea-0f75637c7a03"/>
    <ds:schemaRef ds:uri="ea60de89-7c85-4a1a-a3da-dfe2c9bd31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487AE27-1C88-4F15-AEAA-224FFF81BC84}">
  <ds:schemaRefs>
    <ds:schemaRef ds:uri="http://purl.org/dc/elements/1.1/"/>
    <ds:schemaRef ds:uri="http://schemas.microsoft.com/office/2006/metadata/properties"/>
    <ds:schemaRef ds:uri="ea60de89-7c85-4a1a-a3da-dfe2c9bd312c"/>
    <ds:schemaRef ds:uri="ae9f0711-cbf9-45a1-90ea-0f75637c7a0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3476</TotalTime>
  <Words>484</Words>
  <Application>Microsoft Office PowerPoint</Application>
  <PresentationFormat>Widescreen</PresentationFormat>
  <Paragraphs>89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Webb Ellis Cup</vt:lpstr>
      <vt:lpstr>Webb Ellis Cup Heavy</vt:lpstr>
      <vt:lpstr>Arial</vt:lpstr>
      <vt:lpstr>Webb Ellis Cup Light</vt:lpstr>
      <vt:lpstr>Office Theme</vt:lpstr>
      <vt:lpstr>COVID-19  TEMPORARY OPTIONAL  LAW TRIALS  MAY 2020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CMO Update</dc:title>
  <dc:creator>Falvey, Éanna</dc:creator>
  <cp:lastModifiedBy>Dominic</cp:lastModifiedBy>
  <cp:revision>7</cp:revision>
  <dcterms:created xsi:type="dcterms:W3CDTF">2020-05-18T23:24:07Z</dcterms:created>
  <dcterms:modified xsi:type="dcterms:W3CDTF">2020-05-28T08:14:35Z</dcterms:modified>
</cp:coreProperties>
</file>