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10" r:id="rId2"/>
    <p:sldId id="449" r:id="rId3"/>
    <p:sldId id="446" r:id="rId4"/>
    <p:sldId id="447" r:id="rId5"/>
    <p:sldId id="450" r:id="rId6"/>
    <p:sldId id="356" r:id="rId7"/>
    <p:sldId id="367" r:id="rId8"/>
    <p:sldId id="357" r:id="rId9"/>
    <p:sldId id="369" r:id="rId10"/>
    <p:sldId id="451" r:id="rId11"/>
    <p:sldId id="404" r:id="rId12"/>
    <p:sldId id="486" r:id="rId13"/>
    <p:sldId id="372" r:id="rId14"/>
    <p:sldId id="489" r:id="rId15"/>
    <p:sldId id="490" r:id="rId16"/>
    <p:sldId id="376" r:id="rId17"/>
    <p:sldId id="374" r:id="rId18"/>
    <p:sldId id="375" r:id="rId19"/>
    <p:sldId id="395" r:id="rId20"/>
    <p:sldId id="358" r:id="rId21"/>
    <p:sldId id="406" r:id="rId22"/>
    <p:sldId id="407" r:id="rId23"/>
    <p:sldId id="408" r:id="rId24"/>
    <p:sldId id="409" r:id="rId25"/>
    <p:sldId id="429" r:id="rId26"/>
    <p:sldId id="432" r:id="rId27"/>
    <p:sldId id="485" r:id="rId28"/>
    <p:sldId id="488" r:id="rId29"/>
    <p:sldId id="419" r:id="rId3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2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3D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3F9B68F-8713-48CA-895C-220FD29A78C8}" type="datetime1">
              <a:rPr lang="en-US"/>
              <a:pPr/>
              <a:t>1/16/2013</a:t>
            </a:fld>
            <a:endParaRPr lang="en-US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AD10D0C-9459-4646-8CCC-2F798608120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dirty="0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585E3B1-6E00-4D4D-9CD4-016FBE6F2E3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7" charset="-128"/>
        <a:cs typeface="ＭＳ Ｐゴシック" pitchFamily="2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71CD23-B53B-4252-870E-85D9A4295EE5}" type="slidenum">
              <a:rPr lang="en-US" sz="1200" b="0"/>
              <a:pPr algn="r"/>
              <a:t>1</a:t>
            </a:fld>
            <a:endParaRPr lang="en-US" sz="1200" b="0" dirty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E3B1-6E00-4D4D-9CD4-016FBE6F2E3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5E3B1-6E00-4D4D-9CD4-016FBE6F2E3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FB1D0-5419-465F-976D-BD4AAF6D79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E93A8D-2C0C-46FD-B403-38B9636F31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BED9B-1739-481F-B765-C2C06E0AC52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674166-FF54-4AFE-A019-03B4C4D6112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06CF4-6187-44D3-ACC5-9B2FEE924F7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E4AB2-3D45-490C-B89D-3CC4FFDB287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79FAC5-6410-49D8-8BA2-5BB17F4DF7E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2B549-25CE-4370-A56B-DEDAE7EAC75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160FA-0651-4786-AD48-AE91720897D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EE7DD-4786-43DF-80C0-F03A6A83CDA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8667A-DA55-413A-A5D6-5AEFACF5524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98A9B-E492-4F74-8D28-C93E43BB5D1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HEADER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217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981692F-933F-4062-B9BC-8CF65D1DC792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j-lt"/>
          <a:ea typeface="ＭＳ Ｐゴシック" pitchFamily="27" charset="-128"/>
          <a:cs typeface="ＭＳ Ｐゴシック" pitchFamily="2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  <a:ea typeface="ＭＳ Ｐゴシック" pitchFamily="27" charset="-128"/>
          <a:cs typeface="ＭＳ Ｐゴシック" pitchFamily="2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  <a:ea typeface="ＭＳ Ｐゴシック" pitchFamily="27" charset="-128"/>
          <a:cs typeface="ＭＳ Ｐゴシック" pitchFamily="2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  <a:ea typeface="ＭＳ Ｐゴシック" pitchFamily="27" charset="-128"/>
          <a:cs typeface="ＭＳ Ｐゴシック" pitchFamily="2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  <a:ea typeface="ＭＳ Ｐゴシック" pitchFamily="27" charset="-128"/>
          <a:cs typeface="ＭＳ Ｐゴシック" pitchFamily="2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27" charset="-128"/>
          <a:cs typeface="ＭＳ Ｐゴシック" pitchFamily="2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3" descr="COV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 eaLnBrk="1" hangingPunct="1"/>
            <a:r>
              <a:rPr lang="en-AU" sz="3200" b="1" dirty="0" smtClean="0"/>
              <a:t/>
            </a:r>
            <a:br>
              <a:rPr lang="en-AU" sz="3200" b="1" dirty="0" smtClean="0"/>
            </a:br>
            <a:r>
              <a:rPr lang="en-AU" sz="3200" b="1" dirty="0" smtClean="0"/>
              <a:t>Scrum History, Scrum Force Project &amp; Scrum Injuries</a:t>
            </a:r>
            <a:br>
              <a:rPr lang="en-AU" sz="3200" b="1" dirty="0" smtClean="0"/>
            </a:br>
            <a:r>
              <a:rPr lang="en-AU" sz="3200" b="1" dirty="0" smtClean="0"/>
              <a:t/>
            </a:r>
            <a:br>
              <a:rPr lang="en-AU" sz="3200" b="1" dirty="0" smtClean="0"/>
            </a:br>
            <a:endParaRPr lang="en-US" sz="3200" b="1" i="1" dirty="0" smtClean="0"/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03350" y="3860800"/>
            <a:ext cx="6400800" cy="1368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GB" sz="2400" dirty="0" smtClean="0">
              <a:solidFill>
                <a:srgbClr val="FFFFFF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sz="2400" dirty="0" smtClean="0">
                <a:solidFill>
                  <a:srgbClr val="FFFFFF"/>
                </a:solidFill>
              </a:rPr>
              <a:t>Dr Martin Raftery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Current Facts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Primary scrums resulting in clean ball </a:t>
            </a:r>
            <a:r>
              <a:rPr lang="en-US" sz="2800" dirty="0" smtClean="0">
                <a:latin typeface="Calibri"/>
                <a:cs typeface="Calibri"/>
              </a:rPr>
              <a:t>≈ 50%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As game event, the scrum occupies a disproportionate amount of time – 17.5% time for 8% of contested events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Scrum collapse primarily an issue at the top level of the Game - ? Biomechanical, ? tactical</a:t>
            </a:r>
            <a:endParaRPr lang="en-US" sz="2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Summary </a:t>
            </a:r>
            <a:r>
              <a:rPr lang="en-US" sz="2400" b="1" dirty="0" smtClean="0"/>
              <a:t>– Historical &amp; Current Evidence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Number of scrums per game have reduced by </a:t>
            </a:r>
            <a:r>
              <a:rPr lang="en-US" sz="2200" dirty="0" smtClean="0">
                <a:cs typeface="Calibri"/>
              </a:rPr>
              <a:t>≈ 50% over past 20 years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 smtClean="0"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cs typeface="Calibri"/>
              </a:rPr>
              <a:t>Clean ball from a primary scrum occurs ≈ 50%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 smtClean="0"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cs typeface="Calibri"/>
              </a:rPr>
              <a:t>Scrum collapses have tripled over past 15 years but are an issue at the “top level” of the Game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 smtClean="0"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cs typeface="Calibri"/>
              </a:rPr>
              <a:t>Scrum contest outcomes have NOT altered over past 20 years with 88-89% of outcomes “going with the feed”.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 smtClean="0"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cs typeface="Calibri"/>
              </a:rPr>
              <a:t>Scrum consumes disproportionate amount of Game time* – 17.5% time for 8% of contested events</a:t>
            </a:r>
            <a:endParaRPr lang="en-US" sz="22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Force Project Goal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AU" sz="2800" dirty="0" smtClean="0"/>
              <a:t>Objective is to obtain data regarding the biomechanical demands of rugby scrummaging with a view to establishing </a:t>
            </a:r>
          </a:p>
          <a:p>
            <a:pPr algn="ctr">
              <a:buNone/>
            </a:pPr>
            <a:r>
              <a:rPr lang="en-AU" sz="2800" dirty="0" smtClean="0"/>
              <a:t>safe scrummaging techniques.</a:t>
            </a:r>
          </a:p>
          <a:p>
            <a:pPr algn="ctr">
              <a:buNone/>
            </a:pPr>
            <a:endParaRPr lang="en-AU" sz="2800" dirty="0" smtClean="0"/>
          </a:p>
          <a:p>
            <a:pPr algn="ctr">
              <a:buNone/>
            </a:pPr>
            <a:r>
              <a:rPr lang="en-AU" sz="2800" dirty="0" smtClean="0"/>
              <a:t>Bath University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en-US" b="1" dirty="0" smtClean="0"/>
              <a:t>Scrum Force Project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3600" b="1" i="1" dirty="0" smtClean="0"/>
              <a:t>Key Results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sz="2800" i="1" dirty="0" smtClean="0"/>
              <a:t>from</a:t>
            </a:r>
          </a:p>
          <a:p>
            <a:pPr algn="ctr">
              <a:buNone/>
            </a:pPr>
            <a:endParaRPr lang="en-US" sz="2800" i="1" dirty="0" smtClean="0"/>
          </a:p>
          <a:p>
            <a:pPr algn="ctr">
              <a:buNone/>
            </a:pPr>
            <a:r>
              <a:rPr lang="en-US" sz="2800" i="1" dirty="0" smtClean="0"/>
              <a:t>Scrum Machine Measurements</a:t>
            </a:r>
          </a:p>
          <a:p>
            <a:pPr algn="ctr">
              <a:buNone/>
            </a:pPr>
            <a:endParaRPr 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Terminology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Peak Engagement Force – maximum force measured at engagement</a:t>
            </a:r>
          </a:p>
          <a:p>
            <a:endParaRPr lang="en-US" sz="1200" dirty="0" smtClean="0"/>
          </a:p>
          <a:p>
            <a:r>
              <a:rPr lang="en-US" sz="2400" dirty="0" smtClean="0"/>
              <a:t>Sustained Compression Force – force measured following the initial impact</a:t>
            </a:r>
          </a:p>
          <a:p>
            <a:endParaRPr lang="en-US" sz="2400" dirty="0" smtClean="0"/>
          </a:p>
          <a:p>
            <a:r>
              <a:rPr lang="en-US" sz="2400" dirty="0" smtClean="0"/>
              <a:t>Lateral forces</a:t>
            </a:r>
          </a:p>
          <a:p>
            <a:endParaRPr lang="en-US" sz="2400" dirty="0" smtClean="0"/>
          </a:p>
          <a:p>
            <a:r>
              <a:rPr lang="en-US" sz="2400" dirty="0" smtClean="0"/>
              <a:t>Vertical forces 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What is being measured?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Scrum Machine Forces (Phase 1)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800" b="1" dirty="0" smtClean="0"/>
              <a:t>	Forces</a:t>
            </a:r>
            <a:r>
              <a:rPr lang="en-US" sz="2800" dirty="0" smtClean="0"/>
              <a:t> – 3 directions </a:t>
            </a:r>
            <a:r>
              <a:rPr lang="en-US" sz="2400" dirty="0" smtClean="0"/>
              <a:t>(horizontal, lateral 7 vertical)</a:t>
            </a:r>
            <a:r>
              <a:rPr lang="en-US" sz="2800" dirty="0" smtClean="0"/>
              <a:t> but individual 4 forces 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b="1" dirty="0" smtClean="0"/>
              <a:t>	Different engagements </a:t>
            </a:r>
            <a:r>
              <a:rPr lang="en-US" sz="2800" dirty="0" smtClean="0"/>
              <a:t>– 6 </a:t>
            </a:r>
            <a:r>
              <a:rPr lang="en-US" sz="2000" dirty="0" smtClean="0"/>
              <a:t>(Hit &amp; Hold, Double Shove, CTE, Hit &amp; Hold with CTE, Passive, 7+1 and Hit &amp; Hold no number 8)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	Levels of Game </a:t>
            </a:r>
            <a:r>
              <a:rPr lang="en-US" sz="2800" dirty="0" smtClean="0"/>
              <a:t>– 6 </a:t>
            </a:r>
            <a:r>
              <a:rPr lang="en-US" sz="2000" dirty="0" smtClean="0"/>
              <a:t>(International, Elite, Community, Adolescent, Women, U/18)</a:t>
            </a:r>
            <a:endParaRPr lang="en-US" sz="2800" dirty="0" smtClean="0"/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Peak Engagement Forces (PEF)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PEF are </a:t>
            </a:r>
            <a:r>
              <a:rPr lang="en-US" sz="2200" b="1" dirty="0" smtClean="0"/>
              <a:t>twice</a:t>
            </a:r>
            <a:r>
              <a:rPr lang="en-US" sz="2200" dirty="0" smtClean="0"/>
              <a:t> the levels found 20 years ago but similar to </a:t>
            </a:r>
            <a:r>
              <a:rPr lang="en-US" sz="2200" b="1" dirty="0" smtClean="0"/>
              <a:t>recent</a:t>
            </a:r>
            <a:r>
              <a:rPr lang="en-US" sz="2200" dirty="0" smtClean="0"/>
              <a:t> smaller studies (2002 &amp; 2008).</a:t>
            </a:r>
          </a:p>
          <a:p>
            <a:endParaRPr lang="en-US" sz="1000" dirty="0" smtClean="0"/>
          </a:p>
          <a:p>
            <a:r>
              <a:rPr lang="en-US" sz="2200" dirty="0" smtClean="0"/>
              <a:t>PEF are </a:t>
            </a:r>
            <a:r>
              <a:rPr lang="en-US" sz="2200" b="1" dirty="0" smtClean="0"/>
              <a:t>twice</a:t>
            </a:r>
            <a:r>
              <a:rPr lang="en-US" sz="2200" dirty="0" smtClean="0"/>
              <a:t> sustained compression forces.</a:t>
            </a:r>
          </a:p>
          <a:p>
            <a:endParaRPr lang="en-US" sz="1000" dirty="0" smtClean="0"/>
          </a:p>
          <a:p>
            <a:r>
              <a:rPr lang="en-US" sz="2200" dirty="0" smtClean="0"/>
              <a:t>International and Elite packs generate </a:t>
            </a:r>
            <a:r>
              <a:rPr lang="en-US" sz="2200" b="1" dirty="0" smtClean="0"/>
              <a:t>higher peak engagement</a:t>
            </a:r>
            <a:r>
              <a:rPr lang="en-US" sz="2200" dirty="0" smtClean="0"/>
              <a:t> </a:t>
            </a:r>
            <a:r>
              <a:rPr lang="en-US" sz="2200" b="1" dirty="0" smtClean="0"/>
              <a:t>forces</a:t>
            </a:r>
            <a:r>
              <a:rPr lang="en-US" sz="2200" dirty="0" smtClean="0"/>
              <a:t> even normalizing for pack mass. Speed of engagement was identified as an additional factor.</a:t>
            </a:r>
            <a:endParaRPr lang="en-US" sz="2000" dirty="0" smtClean="0"/>
          </a:p>
          <a:p>
            <a:pPr>
              <a:buNone/>
            </a:pPr>
            <a:endParaRPr lang="en-US" sz="1000" dirty="0" smtClean="0"/>
          </a:p>
          <a:p>
            <a:r>
              <a:rPr lang="en-US" sz="2200" dirty="0" smtClean="0"/>
              <a:t>PEF for </a:t>
            </a:r>
            <a:r>
              <a:rPr lang="en-US" sz="2200" b="1" dirty="0" smtClean="0"/>
              <a:t>Passive</a:t>
            </a:r>
            <a:r>
              <a:rPr lang="en-US" sz="2200" dirty="0" smtClean="0"/>
              <a:t> engagement are 50% of “normal” peak engagement forces and equal PEF 20 years ago.</a:t>
            </a:r>
          </a:p>
          <a:p>
            <a:pPr algn="ctr">
              <a:buNone/>
            </a:pPr>
            <a:endParaRPr lang="en-US" sz="1600" i="1" dirty="0" smtClean="0"/>
          </a:p>
          <a:p>
            <a:pPr algn="ctr">
              <a:buNone/>
            </a:pPr>
            <a:r>
              <a:rPr lang="en-US" sz="2200" i="1" dirty="0" smtClean="0"/>
              <a:t>PEF for</a:t>
            </a:r>
          </a:p>
          <a:p>
            <a:pPr algn="ctr">
              <a:buNone/>
            </a:pPr>
            <a:r>
              <a:rPr lang="en-US" sz="2000" b="1" i="1" dirty="0" smtClean="0"/>
              <a:t>Passive</a:t>
            </a:r>
            <a:r>
              <a:rPr lang="en-US" sz="2000" i="1" dirty="0" smtClean="0"/>
              <a:t> engagement in this trial similar to normal engagement 20 years ago – issues scrum machine rigidity</a:t>
            </a:r>
          </a:p>
          <a:p>
            <a:pPr algn="ctr">
              <a:buNone/>
            </a:pPr>
            <a:endParaRPr lang="en-US" sz="2000" i="1" dirty="0" smtClean="0"/>
          </a:p>
          <a:p>
            <a:endParaRPr lang="en-US" sz="2800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Other Forces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All forces increase with the level in the men’s game (U18 to Elite).</a:t>
            </a:r>
          </a:p>
          <a:p>
            <a:endParaRPr lang="en-US" sz="1800" dirty="0" smtClean="0"/>
          </a:p>
          <a:p>
            <a:r>
              <a:rPr lang="en-US" sz="2400" dirty="0" smtClean="0"/>
              <a:t>ALL engagement conditions produced </a:t>
            </a:r>
            <a:r>
              <a:rPr lang="en-US" sz="2400" b="1" dirty="0" smtClean="0"/>
              <a:t>similar sustained compression forces.  </a:t>
            </a:r>
          </a:p>
          <a:p>
            <a:endParaRPr lang="en-US" sz="1800" dirty="0" smtClean="0"/>
          </a:p>
          <a:p>
            <a:r>
              <a:rPr lang="en-US" sz="2400" dirty="0" smtClean="0"/>
              <a:t>3 Stage Call (CTE) </a:t>
            </a:r>
            <a:r>
              <a:rPr lang="en-US" sz="2400" b="1" dirty="0" smtClean="0"/>
              <a:t>did</a:t>
            </a:r>
            <a:r>
              <a:rPr lang="en-US" sz="2400" dirty="0" smtClean="0"/>
              <a:t> alter timing of engagement by minimizing anticipation effect.</a:t>
            </a:r>
          </a:p>
          <a:p>
            <a:endParaRPr lang="en-US" sz="1800" dirty="0" smtClean="0"/>
          </a:p>
          <a:p>
            <a:r>
              <a:rPr lang="en-US" sz="2400" dirty="0" smtClean="0"/>
              <a:t>Passive engagement showed significantly lower forces</a:t>
            </a:r>
          </a:p>
          <a:p>
            <a:pPr algn="ctr">
              <a:buNone/>
            </a:pPr>
            <a:endParaRPr lang="en-US" sz="2800" i="1" dirty="0" smtClean="0"/>
          </a:p>
          <a:p>
            <a:pPr algn="ctr">
              <a:buNone/>
            </a:pP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Passive Engagement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sz="2200" dirty="0" smtClean="0"/>
              <a:t>Significantly lower </a:t>
            </a:r>
            <a:r>
              <a:rPr lang="en-US" sz="2200" b="1" dirty="0" smtClean="0">
                <a:cs typeface="Calibri"/>
              </a:rPr>
              <a:t>peak engagement forces </a:t>
            </a:r>
            <a:r>
              <a:rPr lang="en-US" sz="2200" dirty="0" smtClean="0"/>
              <a:t>(</a:t>
            </a:r>
            <a:r>
              <a:rPr lang="en-US" sz="2200" dirty="0" smtClean="0">
                <a:cs typeface="Calibri"/>
              </a:rPr>
              <a:t>≈ 50%) </a:t>
            </a:r>
            <a:endParaRPr lang="en-US" sz="2200" dirty="0" smtClean="0"/>
          </a:p>
          <a:p>
            <a:pPr lvl="0"/>
            <a:endParaRPr lang="en-US" sz="1000" dirty="0" smtClean="0"/>
          </a:p>
          <a:p>
            <a:pPr lvl="0"/>
            <a:r>
              <a:rPr lang="en-US" sz="2200" dirty="0" smtClean="0"/>
              <a:t>Significantly lower </a:t>
            </a:r>
            <a:r>
              <a:rPr lang="en-US" sz="2200" b="1" dirty="0" smtClean="0">
                <a:cs typeface="Calibri"/>
              </a:rPr>
              <a:t>vertical forces </a:t>
            </a:r>
            <a:r>
              <a:rPr lang="en-US" sz="2200" dirty="0" smtClean="0"/>
              <a:t>(</a:t>
            </a:r>
            <a:r>
              <a:rPr lang="en-US" sz="2200" dirty="0" smtClean="0">
                <a:cs typeface="Calibri"/>
              </a:rPr>
              <a:t>≈ 20%) - negative or downward forces</a:t>
            </a:r>
          </a:p>
          <a:p>
            <a:pPr lvl="0"/>
            <a:endParaRPr lang="en-US" sz="1000" dirty="0" smtClean="0">
              <a:cs typeface="Calibri"/>
            </a:endParaRPr>
          </a:p>
          <a:p>
            <a:pPr lvl="0"/>
            <a:r>
              <a:rPr lang="en-US" sz="2200" dirty="0" smtClean="0">
                <a:cs typeface="Calibri"/>
              </a:rPr>
              <a:t>Reduced peak to peak excursion of </a:t>
            </a:r>
            <a:r>
              <a:rPr lang="en-US" sz="2200" b="1" dirty="0" smtClean="0">
                <a:cs typeface="Calibri"/>
              </a:rPr>
              <a:t>lateral forces</a:t>
            </a:r>
          </a:p>
          <a:p>
            <a:pPr lvl="0"/>
            <a:endParaRPr lang="en-US" sz="1000" dirty="0" smtClean="0">
              <a:cs typeface="Calibri"/>
            </a:endParaRPr>
          </a:p>
          <a:p>
            <a:pPr lvl="0"/>
            <a:r>
              <a:rPr lang="en-US" sz="2200" b="1" dirty="0" smtClean="0">
                <a:cs typeface="Calibri"/>
              </a:rPr>
              <a:t>Sustained compression forces</a:t>
            </a:r>
            <a:r>
              <a:rPr lang="en-US" sz="2200" dirty="0" smtClean="0">
                <a:cs typeface="Calibri"/>
              </a:rPr>
              <a:t> for Passive Engagement were similar when compared with other engagement types</a:t>
            </a:r>
          </a:p>
          <a:p>
            <a:endParaRPr lang="en-US" sz="1000" dirty="0" smtClean="0"/>
          </a:p>
          <a:p>
            <a:r>
              <a:rPr lang="en-US" sz="2200" dirty="0" smtClean="0"/>
              <a:t>Engagement speeds for Passive engagement were 55-75% of Hit and Hold (normal) engagement.</a:t>
            </a:r>
          </a:p>
          <a:p>
            <a:endParaRPr lang="en-US" sz="2400" dirty="0" smtClean="0"/>
          </a:p>
          <a:p>
            <a:pPr marL="457200" indent="-457200" algn="ctr">
              <a:buNone/>
            </a:pPr>
            <a:r>
              <a:rPr lang="en-US" sz="2400" b="1" dirty="0" smtClean="0"/>
              <a:t>1990 engagement ≈ 2010 “passive” engagement </a:t>
            </a:r>
          </a:p>
          <a:p>
            <a:pPr marL="457200" indent="-457200" algn="ctr">
              <a:buNone/>
            </a:pPr>
            <a:r>
              <a:rPr lang="en-US" sz="2400" b="1" dirty="0" smtClean="0"/>
              <a:t>for PEF and speed of engagement</a:t>
            </a:r>
          </a:p>
          <a:p>
            <a:endParaRPr lang="en-US" sz="2400" dirty="0" smtClean="0"/>
          </a:p>
          <a:p>
            <a:endParaRPr lang="en-US" sz="1000" dirty="0" smtClean="0"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Key Evidence – Scrum Force Project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 marL="457200" indent="-457200">
              <a:buNone/>
            </a:pP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The “doubling” of peak engagement forces over the past 20 years is </a:t>
            </a:r>
            <a:r>
              <a:rPr lang="en-US" sz="2200" b="1" dirty="0" smtClean="0"/>
              <a:t>linked to increased mass of packs and the speed of engagement – technique change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Scrum forces in 1990 were similar to a 2011 scrum with “</a:t>
            </a:r>
            <a:r>
              <a:rPr lang="en-US" sz="2200" b="1" dirty="0" smtClean="0"/>
              <a:t>passive” engagement </a:t>
            </a:r>
            <a:r>
              <a:rPr lang="en-US" sz="22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Sustained compression forces do NOT vary across the different engagement types </a:t>
            </a:r>
          </a:p>
          <a:p>
            <a:pPr marL="457200" indent="-457200">
              <a:buFont typeface="+mj-lt"/>
              <a:buAutoNum type="arabicPeriod"/>
            </a:pPr>
            <a:endParaRPr lang="en-US" sz="1000" dirty="0" smtClean="0"/>
          </a:p>
          <a:p>
            <a:pPr marL="457200" lvl="0" indent="-457200">
              <a:buNone/>
            </a:pPr>
            <a:endParaRPr lang="en-US" sz="2000" b="1" i="1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Background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Scrums and the Game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b="1" dirty="0" smtClean="0"/>
              <a:t>Injuries and the Scrums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400" dirty="0" smtClean="0"/>
          </a:p>
          <a:p>
            <a:r>
              <a:rPr lang="en-US" sz="2800" dirty="0" smtClean="0"/>
              <a:t>Acute, non catastrophic</a:t>
            </a:r>
          </a:p>
          <a:p>
            <a:endParaRPr lang="en-US" sz="2000" dirty="0" smtClean="0"/>
          </a:p>
          <a:p>
            <a:r>
              <a:rPr lang="en-US" sz="2800" dirty="0" smtClean="0"/>
              <a:t>Degenerate, sub clinical</a:t>
            </a:r>
            <a:r>
              <a:rPr lang="en-US" sz="2400" dirty="0" smtClean="0"/>
              <a:t> </a:t>
            </a:r>
            <a:r>
              <a:rPr lang="en-US" sz="2400" dirty="0" smtClean="0">
                <a:cs typeface="Calibri"/>
              </a:rPr>
              <a:t> </a:t>
            </a:r>
          </a:p>
          <a:p>
            <a:endParaRPr lang="en-US" sz="2000" dirty="0" smtClean="0"/>
          </a:p>
          <a:p>
            <a:r>
              <a:rPr lang="en-US" sz="2800" dirty="0" smtClean="0"/>
              <a:t>Acute catastrophic</a:t>
            </a:r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Injuries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000" dirty="0" smtClean="0"/>
              <a:t>Contact events in Rugby Union and their propensity to cause injury. </a:t>
            </a:r>
          </a:p>
          <a:p>
            <a:pPr marL="514350" indent="-514350">
              <a:buNone/>
            </a:pPr>
            <a:r>
              <a:rPr lang="en-US" sz="2000" i="1" dirty="0" smtClean="0"/>
              <a:t>Fuller et al. BJSM 2007</a:t>
            </a:r>
            <a:r>
              <a:rPr lang="en-US" sz="2000" dirty="0" smtClean="0"/>
              <a:t> </a:t>
            </a:r>
          </a:p>
          <a:p>
            <a:pPr algn="ctr">
              <a:buNone/>
            </a:pPr>
            <a:endParaRPr lang="en-US" sz="2800" dirty="0" smtClean="0"/>
          </a:p>
          <a:p>
            <a:r>
              <a:rPr lang="en-US" sz="2600" dirty="0" smtClean="0"/>
              <a:t>Scrums are 60% more likely to result in an injury when compared to the tackle </a:t>
            </a:r>
            <a:r>
              <a:rPr lang="en-US" sz="2000" dirty="0" smtClean="0"/>
              <a:t>(injury / game event)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AU" sz="2600" dirty="0" smtClean="0"/>
              <a:t>Scrum injuries when they occur are more severe - scrum 213.2 days lost/1000 events compared with tackle 127 days lost/1000 events</a:t>
            </a:r>
            <a:endParaRPr lang="en-US" sz="26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Injuries - Acute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858280" cy="4525963"/>
          </a:xfrm>
        </p:spPr>
        <p:txBody>
          <a:bodyPr/>
          <a:lstStyle/>
          <a:p>
            <a:pPr marL="514350" indent="-514350"/>
            <a:r>
              <a:rPr lang="en-US" sz="2400" dirty="0" smtClean="0"/>
              <a:t>91% scrum injuries occur in </a:t>
            </a:r>
            <a:r>
              <a:rPr lang="en-US" sz="2400" b="1" dirty="0" smtClean="0"/>
              <a:t>front row </a:t>
            </a:r>
            <a:r>
              <a:rPr lang="en-US" sz="1800" dirty="0" smtClean="0"/>
              <a:t>(Brooks 2005)</a:t>
            </a:r>
          </a:p>
          <a:p>
            <a:pPr marL="514350" indent="-514350">
              <a:buNone/>
            </a:pPr>
            <a:endParaRPr lang="en-US" sz="1800" dirty="0" smtClean="0"/>
          </a:p>
          <a:p>
            <a:pPr marL="514350" indent="-514350"/>
            <a:r>
              <a:rPr lang="en-US" sz="2400" dirty="0" smtClean="0"/>
              <a:t>33 of 35 </a:t>
            </a:r>
            <a:r>
              <a:rPr lang="en-US" sz="2000" dirty="0" smtClean="0"/>
              <a:t>(94%)</a:t>
            </a:r>
            <a:r>
              <a:rPr lang="en-US" sz="2400" dirty="0" smtClean="0"/>
              <a:t> scrum injuries occurred to </a:t>
            </a:r>
            <a:r>
              <a:rPr lang="en-US" sz="2400" b="1" dirty="0" smtClean="0"/>
              <a:t>front row </a:t>
            </a:r>
            <a:r>
              <a:rPr lang="en-US" sz="1800" dirty="0" smtClean="0"/>
              <a:t>(Fuller 2007)</a:t>
            </a:r>
            <a:endParaRPr lang="en-US" sz="24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r>
              <a:rPr lang="en-US" sz="2400" b="1" dirty="0" smtClean="0"/>
              <a:t>Front row </a:t>
            </a:r>
            <a:r>
              <a:rPr lang="en-US" sz="2400" dirty="0" smtClean="0"/>
              <a:t>spinal injuries - 58% occur in the scrum, 13% occur in tackle </a:t>
            </a:r>
            <a:r>
              <a:rPr lang="en-US" sz="1800" dirty="0" smtClean="0"/>
              <a:t>(Fuller 2007)</a:t>
            </a:r>
            <a:endParaRPr lang="en-US" sz="2400" dirty="0" smtClean="0"/>
          </a:p>
          <a:p>
            <a:pPr marL="514350" indent="-514350"/>
            <a:endParaRPr lang="en-US" sz="1800" dirty="0" smtClean="0"/>
          </a:p>
          <a:p>
            <a:r>
              <a:rPr lang="en-AU" sz="2400" dirty="0" smtClean="0"/>
              <a:t>  </a:t>
            </a:r>
            <a:r>
              <a:rPr lang="en-US" sz="2400" dirty="0" smtClean="0"/>
              <a:t>Neck injuries more prominent in hooker and loose head</a:t>
            </a:r>
          </a:p>
          <a:p>
            <a:pPr>
              <a:buNone/>
            </a:pPr>
            <a:r>
              <a:rPr lang="en-US" sz="2400" dirty="0" smtClean="0"/>
              <a:t>      prop than any other player </a:t>
            </a:r>
            <a:r>
              <a:rPr lang="en-US" sz="1600" dirty="0" smtClean="0"/>
              <a:t>(Brooks 2011)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AU" sz="18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>
              <a:buNone/>
            </a:pPr>
            <a:endParaRPr lang="en-US" sz="2600" dirty="0" smtClean="0"/>
          </a:p>
          <a:p>
            <a:pPr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Injuries - Degenerative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858280" cy="4525963"/>
          </a:xfrm>
        </p:spPr>
        <p:txBody>
          <a:bodyPr/>
          <a:lstStyle/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r>
              <a:rPr lang="en-US" sz="2400" b="1" dirty="0" smtClean="0"/>
              <a:t>Front row </a:t>
            </a:r>
            <a:r>
              <a:rPr lang="en-US" sz="2400" dirty="0" smtClean="0"/>
              <a:t>forwards prone to premature degeneration of the cervical spine  </a:t>
            </a:r>
            <a:r>
              <a:rPr lang="en-US" sz="1800" dirty="0" smtClean="0"/>
              <a:t>Berge (1999), Scher (1990), Castinel (2010)</a:t>
            </a:r>
            <a:r>
              <a:rPr lang="en-US" sz="2400" dirty="0" smtClean="0"/>
              <a:t> 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r>
              <a:rPr lang="en-US" sz="2400" dirty="0" smtClean="0"/>
              <a:t>   Rugby forwards exhibited reduced cervical mobility </a:t>
            </a:r>
          </a:p>
          <a:p>
            <a:pPr>
              <a:buNone/>
            </a:pPr>
            <a:r>
              <a:rPr lang="en-US" sz="2400" dirty="0" smtClean="0"/>
              <a:t>	   compared with rugby backs and controls. </a:t>
            </a:r>
            <a:r>
              <a:rPr lang="en-US" sz="1800" dirty="0" smtClean="0"/>
              <a:t>(Lark &amp; McCarthy 2007, </a:t>
            </a:r>
          </a:p>
          <a:p>
            <a:pPr>
              <a:buNone/>
            </a:pPr>
            <a:r>
              <a:rPr lang="en-US" sz="1800" dirty="0" smtClean="0"/>
              <a:t>	    2009, 2010)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>
              <a:buNone/>
            </a:pPr>
            <a:endParaRPr lang="en-US" sz="2600" dirty="0" smtClean="0"/>
          </a:p>
          <a:p>
            <a:pPr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Injuries - Catastrophic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858280" cy="4525963"/>
          </a:xfrm>
        </p:spPr>
        <p:txBody>
          <a:bodyPr/>
          <a:lstStyle/>
          <a:p>
            <a:pPr marL="514350" indent="-514350"/>
            <a:r>
              <a:rPr lang="en-US" sz="2200" dirty="0" smtClean="0"/>
              <a:t>40% of all catastrophic injuries are related to scrum</a:t>
            </a:r>
            <a:r>
              <a:rPr lang="en-US" sz="2400" dirty="0" smtClean="0"/>
              <a:t> </a:t>
            </a:r>
            <a:r>
              <a:rPr lang="en-US" sz="1800" dirty="0" smtClean="0"/>
              <a:t>(Quarrie 2002, Berry 2006 , Fuller 2008) – 27% 2011 Rugby Survey 9 Unions</a:t>
            </a:r>
          </a:p>
          <a:p>
            <a:pPr marL="514350" indent="-514350"/>
            <a:endParaRPr lang="en-US" sz="1000" dirty="0" smtClean="0"/>
          </a:p>
          <a:p>
            <a:pPr marL="514350" indent="-514350"/>
            <a:r>
              <a:rPr lang="en-US" sz="2200" dirty="0" smtClean="0"/>
              <a:t>There is consistent evidence that </a:t>
            </a:r>
            <a:r>
              <a:rPr lang="en-US" sz="2200" b="1" dirty="0" smtClean="0"/>
              <a:t>front row </a:t>
            </a:r>
            <a:r>
              <a:rPr lang="en-US" sz="2200" dirty="0" smtClean="0"/>
              <a:t>forwards are at</a:t>
            </a:r>
          </a:p>
          <a:p>
            <a:pPr>
              <a:buNone/>
            </a:pPr>
            <a:r>
              <a:rPr lang="en-US" sz="2200" dirty="0" smtClean="0"/>
              <a:t>       highest risk for catastrophic injury.</a:t>
            </a:r>
            <a:r>
              <a:rPr lang="en-US" sz="2400" dirty="0" smtClean="0"/>
              <a:t> </a:t>
            </a:r>
            <a:r>
              <a:rPr lang="en-US" sz="1800" dirty="0" smtClean="0"/>
              <a:t>(Silver 1988, Quarrie 2002, </a:t>
            </a:r>
          </a:p>
          <a:p>
            <a:pPr>
              <a:buNone/>
            </a:pPr>
            <a:r>
              <a:rPr lang="en-US" sz="1800" dirty="0" smtClean="0"/>
              <a:t>        Hermanus 2010) </a:t>
            </a:r>
          </a:p>
          <a:p>
            <a:pPr marL="514350" indent="-514350">
              <a:buNone/>
            </a:pPr>
            <a:endParaRPr lang="en-US" sz="1000" dirty="0" smtClean="0"/>
          </a:p>
          <a:p>
            <a:pPr marL="514350" indent="-514350"/>
            <a:r>
              <a:rPr lang="en-US" sz="2200" dirty="0" smtClean="0"/>
              <a:t>170 scrum spinal injuries – 47% occurred during engagement, 46% due to collapse</a:t>
            </a:r>
            <a:r>
              <a:rPr lang="en-US" sz="1800" dirty="0" smtClean="0"/>
              <a:t> (Quarrie 2002)</a:t>
            </a:r>
          </a:p>
          <a:p>
            <a:pPr marL="514350" indent="-514350">
              <a:buNone/>
            </a:pPr>
            <a:endParaRPr lang="en-US" sz="1000" dirty="0" smtClean="0"/>
          </a:p>
          <a:p>
            <a:pPr marL="514350" indent="-514350"/>
            <a:r>
              <a:rPr lang="en-US" sz="2200" dirty="0" smtClean="0"/>
              <a:t>Evidence that catastrophic scrum injuries have more severe long term disabilities when compared with tackle catastrophic injuries </a:t>
            </a:r>
            <a:r>
              <a:rPr lang="en-US" sz="1800" dirty="0" smtClean="0"/>
              <a:t>(MacLean 2011)</a:t>
            </a:r>
            <a:r>
              <a:rPr lang="en-US" sz="2200" dirty="0" smtClean="0"/>
              <a:t> </a:t>
            </a:r>
          </a:p>
          <a:p>
            <a:endParaRPr lang="en-US" sz="18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>
              <a:buNone/>
            </a:pPr>
            <a:endParaRPr lang="en-US" sz="2600" dirty="0" smtClean="0"/>
          </a:p>
          <a:p>
            <a:pPr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Injuries - Evidence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800" dirty="0" smtClean="0"/>
              <a:t>Acute, degenerative and catastrophic spinal injuries from scrum events are ALL more frequent in </a:t>
            </a:r>
            <a:r>
              <a:rPr lang="en-US" sz="2800" b="1" dirty="0" smtClean="0"/>
              <a:t>front row </a:t>
            </a:r>
            <a:r>
              <a:rPr lang="en-US" sz="2800" dirty="0" smtClean="0"/>
              <a:t>players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Known Risk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n-US" sz="1800" i="1" dirty="0" smtClean="0"/>
          </a:p>
          <a:p>
            <a:pPr marL="514350" indent="-514350">
              <a:buNone/>
            </a:pPr>
            <a:endParaRPr lang="en-US" sz="1800" i="1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200" b="1" dirty="0" smtClean="0"/>
              <a:t>Law 3.5 </a:t>
            </a:r>
            <a:r>
              <a:rPr lang="en-US" sz="2200" dirty="0" smtClean="0"/>
              <a:t>- </a:t>
            </a:r>
            <a:r>
              <a:rPr lang="en-US" sz="2200" i="1" dirty="0" smtClean="0"/>
              <a:t>Each player in the front row and any potential</a:t>
            </a:r>
          </a:p>
          <a:p>
            <a:pPr>
              <a:buNone/>
            </a:pPr>
            <a:r>
              <a:rPr lang="en-US" sz="2200" i="1" dirty="0" smtClean="0"/>
              <a:t>replacement </a:t>
            </a:r>
            <a:r>
              <a:rPr lang="en-US" sz="2200" i="1" u="sng" dirty="0" smtClean="0"/>
              <a:t>must</a:t>
            </a:r>
            <a:r>
              <a:rPr lang="en-US" sz="2200" i="1" dirty="0" smtClean="0"/>
              <a:t> be suitably trained and experienced </a:t>
            </a:r>
          </a:p>
          <a:p>
            <a:pPr>
              <a:buNone/>
            </a:pPr>
            <a:endParaRPr lang="en-US" sz="2200" i="1" dirty="0" smtClean="0"/>
          </a:p>
          <a:p>
            <a:pPr>
              <a:buNone/>
            </a:pPr>
            <a:endParaRPr lang="en-US" sz="2200" i="1" dirty="0" smtClean="0"/>
          </a:p>
          <a:p>
            <a:pPr algn="ctr">
              <a:buNone/>
            </a:pPr>
            <a:r>
              <a:rPr lang="en-US" sz="2200" b="1" dirty="0" smtClean="0"/>
              <a:t>Front Row is known to be a high risk position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The Facts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07288" cy="4525963"/>
          </a:xfrm>
        </p:spPr>
        <p:txBody>
          <a:bodyPr/>
          <a:lstStyle/>
          <a:p>
            <a:r>
              <a:rPr lang="en-US" sz="2200" dirty="0" smtClean="0"/>
              <a:t>Scrums per game have halved over past 20 years </a:t>
            </a:r>
            <a:r>
              <a:rPr lang="en-US" sz="1800" dirty="0" smtClean="0"/>
              <a:t>(Thomas 2011)</a:t>
            </a:r>
          </a:p>
          <a:p>
            <a:r>
              <a:rPr lang="en-US" sz="2200" dirty="0" smtClean="0"/>
              <a:t>Scrum collapse has tripled over past 15 years </a:t>
            </a:r>
            <a:r>
              <a:rPr lang="en-US" sz="1800" dirty="0" smtClean="0"/>
              <a:t>(Thomas 2011)</a:t>
            </a:r>
          </a:p>
          <a:p>
            <a:r>
              <a:rPr lang="en-US" sz="2200" dirty="0" smtClean="0"/>
              <a:t>Peak Engagement Forces are estimated to have doubled over past 20 years </a:t>
            </a:r>
            <a:r>
              <a:rPr lang="en-US" sz="1800" dirty="0" smtClean="0"/>
              <a:t>(Trewartha  2012)</a:t>
            </a:r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2400" dirty="0" smtClean="0"/>
              <a:t>AND</a:t>
            </a:r>
          </a:p>
          <a:p>
            <a:pPr algn="ctr">
              <a:buNone/>
            </a:pPr>
            <a:endParaRPr lang="en-US" sz="1000" dirty="0" smtClean="0"/>
          </a:p>
          <a:p>
            <a:r>
              <a:rPr lang="en-US" sz="2200" dirty="0" smtClean="0"/>
              <a:t>Scrums are 60% more likely to result in an injury when compared to the tackle (injury / game event)</a:t>
            </a:r>
            <a:r>
              <a:rPr lang="en-US" sz="2400" dirty="0" smtClean="0"/>
              <a:t> </a:t>
            </a:r>
            <a:r>
              <a:rPr lang="en-US" sz="1800" dirty="0" smtClean="0"/>
              <a:t>(Fuller 2007)</a:t>
            </a:r>
          </a:p>
          <a:p>
            <a:r>
              <a:rPr lang="en-US" sz="2200" dirty="0" smtClean="0"/>
              <a:t>Acute, degenerative and catastrophic spinal injuries from scrum events are ALL more frequent in </a:t>
            </a:r>
            <a:r>
              <a:rPr lang="en-US" sz="2200" b="1" dirty="0" smtClean="0"/>
              <a:t>front row </a:t>
            </a:r>
            <a:r>
              <a:rPr lang="en-US" sz="2200" dirty="0" smtClean="0"/>
              <a:t>players</a:t>
            </a:r>
          </a:p>
          <a:p>
            <a:r>
              <a:rPr lang="en-US" sz="2200" dirty="0" smtClean="0"/>
              <a:t>Catastrophic scrum injuries have more severe long term disabilities when compared with tackle catastrophic injuries</a:t>
            </a:r>
            <a:r>
              <a:rPr lang="en-US" sz="2400" dirty="0" smtClean="0"/>
              <a:t> </a:t>
            </a:r>
            <a:r>
              <a:rPr lang="en-US" sz="1800" dirty="0" smtClean="0"/>
              <a:t>(MacLean 2011)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Why Investigate?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2800" dirty="0" smtClean="0"/>
              <a:t>Player Safety and Welfare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800" dirty="0" smtClean="0"/>
              <a:t>in the scrum 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800" dirty="0" smtClean="0"/>
              <a:t>which is a “controllable” event.</a:t>
            </a:r>
            <a:endParaRPr lang="en-U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Reminder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400" b="1" dirty="0" smtClean="0"/>
              <a:t>Law 20 - Purpose of scrum </a:t>
            </a:r>
          </a:p>
          <a:p>
            <a:pPr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sz="2400" i="1" dirty="0" smtClean="0"/>
              <a:t>“restart play </a:t>
            </a:r>
            <a:r>
              <a:rPr lang="en-US" sz="2400" b="1" i="1" dirty="0" smtClean="0"/>
              <a:t>quickly</a:t>
            </a:r>
            <a:r>
              <a:rPr lang="en-US" sz="2400" i="1" dirty="0" smtClean="0"/>
              <a:t>, </a:t>
            </a:r>
            <a:r>
              <a:rPr lang="en-US" sz="2400" b="1" i="1" dirty="0" smtClean="0"/>
              <a:t>safely</a:t>
            </a:r>
            <a:r>
              <a:rPr lang="en-US" sz="2400" i="1" dirty="0" smtClean="0"/>
              <a:t> and </a:t>
            </a:r>
            <a:r>
              <a:rPr lang="en-US" sz="2400" b="1" i="1" dirty="0" smtClean="0"/>
              <a:t>fairly</a:t>
            </a:r>
            <a:r>
              <a:rPr lang="en-US" sz="2400" i="1" dirty="0" smtClean="0"/>
              <a:t> after a minor infringement or a stoppage”</a:t>
            </a:r>
          </a:p>
          <a:p>
            <a:pPr algn="ctr">
              <a:buNone/>
            </a:pPr>
            <a:endParaRPr lang="en-US" sz="2800" i="1" dirty="0" smtClean="0"/>
          </a:p>
          <a:p>
            <a:pPr algn="ctr">
              <a:buNone/>
            </a:pP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History 1982 - 2004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Over 20 year period </a:t>
            </a:r>
          </a:p>
          <a:p>
            <a:pPr>
              <a:buNone/>
            </a:pPr>
            <a:r>
              <a:rPr lang="en-US" sz="2000" b="1" dirty="0" smtClean="0"/>
              <a:t>     a)  scrums per game have almost halved</a:t>
            </a:r>
          </a:p>
          <a:p>
            <a:pPr>
              <a:buNone/>
            </a:pPr>
            <a:r>
              <a:rPr lang="en-US" sz="2000" b="1" dirty="0" smtClean="0"/>
              <a:t>	b)  scrum contest result unchanged  </a:t>
            </a:r>
          </a:p>
          <a:p>
            <a:pPr>
              <a:buNone/>
            </a:pPr>
            <a:r>
              <a:rPr lang="en-US" sz="2000" b="1" dirty="0" smtClean="0"/>
              <a:t>	c)  scrum penalties - more to feeding team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algn="r">
              <a:buNone/>
            </a:pPr>
            <a:r>
              <a:rPr lang="en-US" sz="2000" dirty="0" smtClean="0"/>
              <a:t>Thomas – IRB Analysis 2005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2976" y="1928802"/>
          <a:ext cx="645318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083586"/>
                <a:gridCol w="172639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1982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Scrums per Game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Possession with feed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Penalties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Feed</a:t>
                      </a:r>
                      <a:r>
                        <a:rPr lang="en-US" baseline="0" dirty="0" smtClean="0"/>
                        <a:t> = Non Feed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</a:t>
                      </a:r>
                      <a:r>
                        <a:rPr lang="en-US" baseline="0" dirty="0" smtClean="0"/>
                        <a:t> feed 6:1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Changes – RWC 1995 - 2011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GB" sz="2200" b="1" dirty="0" smtClean="0"/>
              <a:t>RWC 1995 v RWC 2011</a:t>
            </a:r>
          </a:p>
          <a:p>
            <a:pPr lvl="0"/>
            <a:r>
              <a:rPr lang="en-GB" sz="2200" dirty="0" smtClean="0"/>
              <a:t>Scrum collapse was three times greater in RWC 2011 than in RWC1995</a:t>
            </a:r>
            <a:endParaRPr lang="en-US" sz="2200" dirty="0" smtClean="0"/>
          </a:p>
          <a:p>
            <a:pPr lvl="0"/>
            <a:r>
              <a:rPr lang="en-GB" sz="2200" dirty="0" smtClean="0"/>
              <a:t>Scrum sanctions were four times greater in RWC 2011 than in RWC1995</a:t>
            </a:r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r>
              <a:rPr lang="en-GB" sz="2200" b="1" dirty="0" smtClean="0"/>
              <a:t>RWC 2003 v RWC 2011</a:t>
            </a:r>
            <a:endParaRPr lang="en-US" sz="2200" dirty="0" smtClean="0"/>
          </a:p>
          <a:p>
            <a:pPr lvl="0"/>
            <a:r>
              <a:rPr lang="en-GB" sz="2200" dirty="0" smtClean="0"/>
              <a:t>Collapses doubled </a:t>
            </a:r>
            <a:endParaRPr lang="en-US" sz="2200" dirty="0" smtClean="0"/>
          </a:p>
          <a:p>
            <a:pPr lvl="0"/>
            <a:r>
              <a:rPr lang="en-GB" sz="2200" dirty="0" smtClean="0"/>
              <a:t>Sanctions doubled.</a:t>
            </a:r>
            <a:endParaRPr lang="en-US" sz="2200" dirty="0" smtClean="0"/>
          </a:p>
          <a:p>
            <a:endParaRPr lang="en-US" sz="2000" dirty="0" smtClean="0"/>
          </a:p>
          <a:p>
            <a:pPr algn="ctr">
              <a:buNone/>
            </a:pPr>
            <a:r>
              <a:rPr lang="en-US" sz="2000" b="1" dirty="0" smtClean="0"/>
              <a:t>Scrum collapse has tripled over past 16 years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Historical Facts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Scrums per game halved over a 20 year period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Scrum collapse tripled over a 16 year period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Scrum contest results remain unchanged – 88% win with feed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Scrum penalties are now awarded more frequently awarded to feeding team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Current Scrum Facts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/>
              <a:t>RWC 2011 - 48 Games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1000" b="1" dirty="0" smtClean="0"/>
          </a:p>
          <a:p>
            <a:pPr algn="r">
              <a:buNone/>
            </a:pPr>
            <a:r>
              <a:rPr lang="en-US" sz="1800" dirty="0" smtClean="0"/>
              <a:t>Thomas IRB 2011</a:t>
            </a:r>
          </a:p>
          <a:p>
            <a:pPr>
              <a:buNone/>
            </a:pPr>
            <a:endParaRPr lang="en-US" sz="2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2976" y="2285992"/>
          <a:ext cx="6500858" cy="3195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1285884"/>
                <a:gridCol w="12858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Average / Game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528">
                <a:tc>
                  <a:txBody>
                    <a:bodyPr/>
                    <a:lstStyle/>
                    <a:p>
                      <a:r>
                        <a:rPr lang="en-US" dirty="0" smtClean="0"/>
                        <a:t>Primary</a:t>
                      </a:r>
                      <a:r>
                        <a:rPr lang="en-US" baseline="0" dirty="0" smtClean="0"/>
                        <a:t> Scrum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94528">
                <a:tc>
                  <a:txBody>
                    <a:bodyPr/>
                    <a:lstStyle/>
                    <a:p>
                      <a:r>
                        <a:rPr lang="en-US" dirty="0" smtClean="0"/>
                        <a:t>Clean result from Primary Scrum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94528"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scrum resulted in a collapse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(2 collapse penalized and 3 reset)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94528">
                <a:tc>
                  <a:txBody>
                    <a:bodyPr/>
                    <a:lstStyle/>
                    <a:p>
                      <a:r>
                        <a:rPr lang="en-US" dirty="0" smtClean="0"/>
                        <a:t>Total Scrum Engagement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94528">
                <a:tc>
                  <a:txBody>
                    <a:bodyPr/>
                    <a:lstStyle/>
                    <a:p>
                      <a:r>
                        <a:rPr lang="en-US" dirty="0" smtClean="0"/>
                        <a:t>Penalties / FK</a:t>
                      </a:r>
                    </a:p>
                    <a:p>
                      <a:r>
                        <a:rPr lang="en-US" sz="1400" dirty="0" smtClean="0"/>
                        <a:t>(3 primary scrums and 2 reset scrums penalized)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Scrums RWC 2011 – All Games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RWC 2011 - RESULT  PER  100  SCRUMS</a:t>
            </a:r>
            <a:endParaRPr lang="en-US" sz="2000" b="1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			53 primary scrums result in clean ball</a:t>
            </a:r>
          </a:p>
          <a:p>
            <a:pPr>
              <a:buNone/>
            </a:pPr>
            <a:r>
              <a:rPr lang="en-US" sz="2400" dirty="0" smtClean="0"/>
              <a:t>			29 primary scrums collapse</a:t>
            </a:r>
          </a:p>
          <a:p>
            <a:pPr>
              <a:buNone/>
            </a:pPr>
            <a:r>
              <a:rPr lang="en-US" sz="2400" dirty="0" smtClean="0"/>
              <a:t>			18 primary scrums result in penalty or reset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			</a:t>
            </a:r>
            <a:endParaRPr lang="en-US" sz="1800" dirty="0" smtClean="0"/>
          </a:p>
          <a:p>
            <a:pPr algn="r">
              <a:buNone/>
            </a:pPr>
            <a:r>
              <a:rPr lang="en-US" sz="1800" dirty="0" smtClean="0"/>
              <a:t>Thomas IRB 2011</a:t>
            </a:r>
          </a:p>
          <a:p>
            <a:pPr>
              <a:buNone/>
            </a:pP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Time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en-US" sz="2600" b="1" dirty="0" smtClean="0"/>
              <a:t>RWC 2011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Average scrums / Game – 17</a:t>
            </a:r>
          </a:p>
          <a:p>
            <a:pPr>
              <a:buNone/>
            </a:pPr>
            <a:r>
              <a:rPr lang="en-US" sz="2400" dirty="0" smtClean="0"/>
              <a:t>Average time / scrum – 50 seconds* </a:t>
            </a:r>
            <a:r>
              <a:rPr lang="en-US" sz="1800" dirty="0" smtClean="0"/>
              <a:t>(2011 data)</a:t>
            </a:r>
          </a:p>
          <a:p>
            <a:pPr>
              <a:buNone/>
            </a:pPr>
            <a:r>
              <a:rPr lang="en-US" sz="2400" dirty="0" smtClean="0"/>
              <a:t>Average scrum time / match – 14 minutes</a:t>
            </a:r>
          </a:p>
          <a:p>
            <a:pPr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2600" b="1" dirty="0" smtClean="0"/>
              <a:t>Scrum is responsible for 8% of contested game events but occupies 17.5% of game time.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1800" b="1" i="1" dirty="0" smtClean="0"/>
          </a:p>
          <a:p>
            <a:pPr algn="r">
              <a:buNone/>
            </a:pPr>
            <a:r>
              <a:rPr lang="en-US" sz="1800" dirty="0" smtClean="0"/>
              <a:t>Thomas IRB 2011</a:t>
            </a:r>
          </a:p>
          <a:p>
            <a:pPr algn="ctr">
              <a:buNone/>
            </a:pPr>
            <a:endParaRPr lang="en-US" sz="1800" b="1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Scrum Collapse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Data – 2011 RWC Pool Matches</a:t>
            </a:r>
          </a:p>
          <a:p>
            <a:pPr>
              <a:buNone/>
            </a:pPr>
            <a:endParaRPr lang="en-US" sz="1400" b="1" dirty="0" smtClean="0"/>
          </a:p>
          <a:p>
            <a:pPr algn="ctr">
              <a:buNone/>
            </a:pPr>
            <a:r>
              <a:rPr lang="en-US" sz="2000" dirty="0" smtClean="0"/>
              <a:t>Results / 100 scrums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 algn="ctr">
              <a:buNone/>
            </a:pPr>
            <a:r>
              <a:rPr lang="en-US" sz="1800" b="1" dirty="0" smtClean="0"/>
              <a:t>Data suggests scrum collapse is an issue at the top level of Game only</a:t>
            </a:r>
          </a:p>
          <a:p>
            <a:pPr>
              <a:buNone/>
            </a:pPr>
            <a:endParaRPr lang="en-US" sz="1200" b="1" dirty="0" smtClean="0"/>
          </a:p>
          <a:p>
            <a:pPr algn="r">
              <a:buNone/>
            </a:pPr>
            <a:r>
              <a:rPr lang="en-US" sz="1800" dirty="0" smtClean="0"/>
              <a:t>Thomas IRB 2011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 algn="r">
              <a:buNone/>
            </a:pPr>
            <a:endParaRPr lang="en-US" sz="2800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85852" y="300037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285884"/>
                <a:gridCol w="1285884"/>
                <a:gridCol w="18097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Collapses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Re-set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Penalties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/ FK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Tier 1 v Tier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50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31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41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Tier 1 v Tier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Tier 2 v Tier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6 Nations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54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44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Tri Nations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43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315 SG 2010 SP FORMATT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100315 SG 2010 SP FORMATTED</Template>
  <TotalTime>49935</TotalTime>
  <Words>1325</Words>
  <Application>Microsoft Office PowerPoint</Application>
  <PresentationFormat>On-screen Show (4:3)</PresentationFormat>
  <Paragraphs>355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100315 SG 2010 SP FORMATTED</vt:lpstr>
      <vt:lpstr> Scrum History, Scrum Force Project &amp; Scrum Injuries  </vt:lpstr>
      <vt:lpstr>Background </vt:lpstr>
      <vt:lpstr>Scrum History 1982 - 2004</vt:lpstr>
      <vt:lpstr>Scrum Changes – RWC 1995 - 2011</vt:lpstr>
      <vt:lpstr>Scrum Historical Facts</vt:lpstr>
      <vt:lpstr>Current Scrum Facts </vt:lpstr>
      <vt:lpstr>Scrums RWC 2011 – All Games</vt:lpstr>
      <vt:lpstr>Scrum Time</vt:lpstr>
      <vt:lpstr>Scrum Collapse </vt:lpstr>
      <vt:lpstr>Scrum Current Facts</vt:lpstr>
      <vt:lpstr>Summary – Historical &amp; Current Evidence</vt:lpstr>
      <vt:lpstr>Scrum Force Project Goal</vt:lpstr>
      <vt:lpstr>Scrum Force Project</vt:lpstr>
      <vt:lpstr>Terminology</vt:lpstr>
      <vt:lpstr>What is being measured?</vt:lpstr>
      <vt:lpstr>Peak Engagement Forces (PEF)</vt:lpstr>
      <vt:lpstr>Other Forces</vt:lpstr>
      <vt:lpstr>Passive Engagement</vt:lpstr>
      <vt:lpstr>Key Evidence – Scrum Force Project</vt:lpstr>
      <vt:lpstr>Injuries and the Scrums </vt:lpstr>
      <vt:lpstr>Scrum Injuries</vt:lpstr>
      <vt:lpstr>Scrum Injuries - Acute</vt:lpstr>
      <vt:lpstr>Scrum Injuries - Degenerative</vt:lpstr>
      <vt:lpstr>Scrum Injuries - Catastrophic</vt:lpstr>
      <vt:lpstr>Scrum Injuries - Evidence</vt:lpstr>
      <vt:lpstr>Known Risk</vt:lpstr>
      <vt:lpstr>The Facts</vt:lpstr>
      <vt:lpstr>Why Investigate?</vt:lpstr>
      <vt:lpstr>Reminder</vt:lpstr>
    </vt:vector>
  </TitlesOfParts>
  <Company>irb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RUGBY BOARD   Strategic Plan</dc:title>
  <dc:creator>walshle</dc:creator>
  <cp:lastModifiedBy>KML</cp:lastModifiedBy>
  <cp:revision>751</cp:revision>
  <cp:lastPrinted>2010-03-15T16:40:14Z</cp:lastPrinted>
  <dcterms:created xsi:type="dcterms:W3CDTF">2010-03-16T09:27:36Z</dcterms:created>
  <dcterms:modified xsi:type="dcterms:W3CDTF">2013-01-16T20:35:45Z</dcterms:modified>
</cp:coreProperties>
</file>